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386" r:id="rId3"/>
    <p:sldId id="448" r:id="rId4"/>
    <p:sldId id="472" r:id="rId5"/>
    <p:sldId id="449" r:id="rId6"/>
    <p:sldId id="464" r:id="rId7"/>
    <p:sldId id="452" r:id="rId8"/>
    <p:sldId id="451" r:id="rId9"/>
    <p:sldId id="453" r:id="rId10"/>
    <p:sldId id="465" r:id="rId11"/>
    <p:sldId id="455" r:id="rId12"/>
    <p:sldId id="457" r:id="rId13"/>
    <p:sldId id="458" r:id="rId14"/>
    <p:sldId id="466" r:id="rId15"/>
    <p:sldId id="467" r:id="rId16"/>
    <p:sldId id="461" r:id="rId17"/>
    <p:sldId id="460" r:id="rId18"/>
    <p:sldId id="462" r:id="rId19"/>
    <p:sldId id="470" r:id="rId20"/>
    <p:sldId id="468" r:id="rId21"/>
    <p:sldId id="469" r:id="rId22"/>
    <p:sldId id="471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94B7"/>
    <a:srgbClr val="EDE9CF"/>
    <a:srgbClr val="E87CC4"/>
    <a:srgbClr val="F6F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7" autoAdjust="0"/>
    <p:restoredTop sz="99899" autoAdjust="0"/>
  </p:normalViewPr>
  <p:slideViewPr>
    <p:cSldViewPr>
      <p:cViewPr varScale="1">
        <p:scale>
          <a:sx n="66" d="100"/>
          <a:sy n="66" d="100"/>
        </p:scale>
        <p:origin x="6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5404"/>
    </p:cViewPr>
  </p:sorterViewPr>
  <p:notesViewPr>
    <p:cSldViewPr snapToGrid="0" snapToObjects="1">
      <p:cViewPr varScale="1">
        <p:scale>
          <a:sx n="57" d="100"/>
          <a:sy n="57" d="100"/>
        </p:scale>
        <p:origin x="1896" y="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90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AD9A23C-9B46-449C-BEF5-3E71F32F28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018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EDE9CF">
                <a:alpha val="36000"/>
                <a:lumMod val="96000"/>
              </a:srgb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1295"/>
            <a:ext cx="7772400" cy="2179156"/>
          </a:xfrm>
          <a:ln>
            <a:noFill/>
          </a:ln>
        </p:spPr>
        <p:txBody>
          <a:bodyPr anchor="b"/>
          <a:lstStyle>
            <a:lvl1pPr>
              <a:defRPr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14750"/>
            <a:ext cx="7315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0872"/>
            <a:ext cx="930088" cy="9300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 userDrawn="1"/>
        </p:nvSpPr>
        <p:spPr>
          <a:xfrm>
            <a:off x="958153" y="196584"/>
            <a:ext cx="32968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b="1" dirty="0" smtClean="0">
              <a:solidFill>
                <a:schemeClr val="bg1"/>
              </a:solidFill>
            </a:endParaRPr>
          </a:p>
          <a:p>
            <a:pPr algn="r"/>
            <a:r>
              <a:rPr lang="en-US" sz="1400" b="1" dirty="0" smtClean="0">
                <a:solidFill>
                  <a:srgbClr val="002060"/>
                </a:solidFill>
              </a:rPr>
              <a:t>NSF Cooperative Agreement EEC-1160504</a:t>
            </a:r>
          </a:p>
          <a:p>
            <a:pPr algn="r"/>
            <a:endParaRPr lang="en-US" sz="1400" b="1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4800600" y="6096000"/>
            <a:ext cx="4191000" cy="671853"/>
            <a:chOff x="228600" y="6019800"/>
            <a:chExt cx="4191000" cy="671853"/>
          </a:xfrm>
        </p:grpSpPr>
        <p:pic>
          <p:nvPicPr>
            <p:cNvPr id="9" name="Picture 8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30771" y="6042739"/>
              <a:ext cx="632602" cy="623937"/>
            </a:xfrm>
            <a:prstGeom prst="rect">
              <a:avLst/>
            </a:prstGeom>
            <a:noFill/>
          </p:spPr>
        </p:pic>
        <p:pic>
          <p:nvPicPr>
            <p:cNvPr id="10" name="Picture 9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49259" y="6035092"/>
              <a:ext cx="648404" cy="639229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3071569" y="6019800"/>
              <a:ext cx="663187" cy="67185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8600" y="6042739"/>
              <a:ext cx="628524" cy="623937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7118" y="6027446"/>
              <a:ext cx="652482" cy="6535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6038915"/>
              <a:ext cx="632602" cy="63260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69989"/>
            <a:ext cx="2679050" cy="591853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41275" cap="rnd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2497" y="6121522"/>
            <a:ext cx="4684143" cy="646331"/>
          </a:xfrm>
          <a:prstGeom prst="rect">
            <a:avLst/>
          </a:prstGeom>
          <a:gradFill>
            <a:gsLst>
              <a:gs pos="52000">
                <a:schemeClr val="accent1"/>
              </a:gs>
              <a:gs pos="100000">
                <a:schemeClr val="bg2">
                  <a:alpha val="13000"/>
                </a:schemeClr>
              </a:gs>
            </a:gsLst>
            <a:lin ang="18900000" scaled="1"/>
          </a:gradFill>
        </p:spPr>
        <p:txBody>
          <a:bodyPr wrap="square" rtlCol="0">
            <a:spAutoFit/>
          </a:bodyPr>
          <a:lstStyle/>
          <a:p>
            <a:pPr lvl="0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UCLA</a:t>
            </a: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baseline="0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CSU Northridge </a:t>
            </a:r>
            <a:r>
              <a:rPr lang="en-US" b="1" baseline="0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UC</a:t>
            </a:r>
            <a:r>
              <a:rPr lang="en-US" baseline="0" dirty="0" smtClean="0">
                <a:solidFill>
                  <a:schemeClr val="bg1"/>
                </a:solidFill>
              </a:rPr>
              <a:t> Berkeley</a:t>
            </a:r>
            <a:endParaRPr lang="en-US" dirty="0" smtClean="0">
              <a:solidFill>
                <a:schemeClr val="bg1"/>
              </a:solidFill>
            </a:endParaRPr>
          </a:p>
          <a:p>
            <a:pPr lvl="0" algn="r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Cornell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baseline="0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Northeastern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baseline="0" dirty="0" smtClean="0">
                <a:solidFill>
                  <a:schemeClr val="bg2">
                    <a:lumMod val="50000"/>
                  </a:schemeClr>
                </a:solidFill>
              </a:rPr>
              <a:t>|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UT</a:t>
            </a:r>
            <a:r>
              <a:rPr lang="en-US" baseline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aseline="0" dirty="0" smtClean="0">
                <a:solidFill>
                  <a:schemeClr val="bg1"/>
                </a:solidFill>
              </a:rPr>
              <a:t>Dallas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1" name="Picture 10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2" name="Picture 11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23" name="Picture 22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24" name="Picture 23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685800" y="1421295"/>
            <a:ext cx="7772400" cy="2179156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685800" y="3657600"/>
            <a:ext cx="7772400" cy="0"/>
          </a:xfrm>
          <a:prstGeom prst="line">
            <a:avLst/>
          </a:prstGeom>
          <a:ln w="41275" cap="rnd" cmpd="sng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194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16"/>
            <a:ext cx="8229600" cy="609600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16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85720" y="684212"/>
            <a:ext cx="857256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http://www.cse.psu.edu/research/visualcortexonsilicon.expedition/images/NSF-logo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roup 25"/>
          <p:cNvGrpSpPr/>
          <p:nvPr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27" name="Picture 26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28" name="Picture 27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1" name="Picture 10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2" name="Picture 11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2" name="Picture 11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3" name="Picture 12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4" name="Picture 13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5" name="Picture 14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0" name="Picture 9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1" name="Picture 10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9" name="Picture 8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0" name="Picture 9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2" name="Picture 11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3" name="Picture 12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9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ttp://www.cse.psu.edu/research/visualcortexonsilicon.expedition/images/NSF-logo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308725"/>
            <a:ext cx="493152" cy="493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roup 10"/>
          <p:cNvGrpSpPr/>
          <p:nvPr userDrawn="1"/>
        </p:nvGrpSpPr>
        <p:grpSpPr>
          <a:xfrm>
            <a:off x="6295434" y="6311496"/>
            <a:ext cx="2772366" cy="486872"/>
            <a:chOff x="1220181" y="161932"/>
            <a:chExt cx="5957094" cy="1046163"/>
          </a:xfrm>
        </p:grpSpPr>
        <p:pic>
          <p:nvPicPr>
            <p:cNvPr id="12" name="Picture 11" descr="C:\Users\Owner\Desktop\NSF_Slide_Master\200px-University_of_California_Sea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90666" y="197651"/>
              <a:ext cx="985044" cy="971551"/>
            </a:xfrm>
            <a:prstGeom prst="rect">
              <a:avLst/>
            </a:prstGeom>
            <a:noFill/>
          </p:spPr>
        </p:pic>
        <p:pic>
          <p:nvPicPr>
            <p:cNvPr id="13" name="Picture 12" descr="C:\Users\Owner\Desktop\NSF_Slide_Master\CSUN_Sea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90791" y="185744"/>
              <a:ext cx="1009650" cy="995363"/>
            </a:xfrm>
            <a:prstGeom prst="rect">
              <a:avLst/>
            </a:prstGeom>
            <a:noFill/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0" t="4352" r="1"/>
            <a:stretch/>
          </p:blipFill>
          <p:spPr bwMode="auto">
            <a:xfrm>
              <a:off x="5196869" y="161932"/>
              <a:ext cx="1032669" cy="1046163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Picture 14" descr="C:\Users\Owner\Desktop\NSF_Slide_Master\ucla-logo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20181" y="197651"/>
              <a:ext cx="978694" cy="97155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275" y="173838"/>
              <a:ext cx="1016000" cy="101758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447" y="191697"/>
              <a:ext cx="985044" cy="985044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5" y="6329435"/>
            <a:ext cx="2040711" cy="450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1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E9CF">
                <a:alpha val="36000"/>
              </a:srgbClr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DE9CF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 descr="C:\Users\Owner\Desktop\NSF_Slide_Master\200px-University_of_California_Sea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0771" y="6118939"/>
            <a:ext cx="632602" cy="623937"/>
          </a:xfrm>
          <a:prstGeom prst="rect">
            <a:avLst/>
          </a:prstGeom>
          <a:noFill/>
        </p:spPr>
      </p:pic>
      <p:pic>
        <p:nvPicPr>
          <p:cNvPr id="8" name="Picture 7" descr="C:\Users\Owner\Desktop\NSF_Slide_Master\CSUN_Sea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9259" y="6111292"/>
            <a:ext cx="648404" cy="639229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4352" r="1"/>
          <a:stretch/>
        </p:blipFill>
        <p:spPr bwMode="auto">
          <a:xfrm>
            <a:off x="3071569" y="6096000"/>
            <a:ext cx="663187" cy="671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Owner\Desktop\NSF_Slide_Master\ucla-logo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118939"/>
            <a:ext cx="628524" cy="623937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18" y="6103646"/>
            <a:ext cx="652482" cy="6535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115115"/>
            <a:ext cx="632602" cy="632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50" y="6138992"/>
            <a:ext cx="2679050" cy="591853"/>
          </a:xfrm>
          <a:prstGeom prst="rect">
            <a:avLst/>
          </a:prstGeom>
        </p:spPr>
      </p:pic>
      <p:pic>
        <p:nvPicPr>
          <p:cNvPr id="14" name="Picture 13" descr="http://www.cse.psu.edu/research/visualcortexonsilicon.expedition/images/NSF-logo.gi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6" y="60511"/>
            <a:ext cx="930088" cy="93008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990600" y="371666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NSF Cooperative Agreement EEC-1160504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6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on Entrepreneurship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</a:t>
            </a:r>
          </a:p>
          <a:p>
            <a:r>
              <a:rPr lang="en-US" dirty="0" smtClean="0"/>
              <a:t>Schaffer Grimm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02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Capital: Angels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Average Capital raised by US companies from Angels:  $300k </a:t>
            </a:r>
          </a:p>
          <a:p>
            <a:endParaRPr lang="en-US" dirty="0"/>
          </a:p>
          <a:p>
            <a:r>
              <a:rPr lang="en-US" dirty="0" smtClean="0"/>
              <a:t>Potential Benefits from Angels</a:t>
            </a:r>
          </a:p>
          <a:p>
            <a:pPr lvl="1"/>
            <a:r>
              <a:rPr lang="en-US" dirty="0" smtClean="0"/>
              <a:t>Connections to customers</a:t>
            </a:r>
          </a:p>
          <a:p>
            <a:pPr lvl="1"/>
            <a:r>
              <a:rPr lang="en-US" dirty="0" smtClean="0"/>
              <a:t>Industry knowledge</a:t>
            </a:r>
          </a:p>
          <a:p>
            <a:pPr lvl="1"/>
            <a:r>
              <a:rPr lang="en-US" dirty="0" smtClean="0"/>
              <a:t>Advisors</a:t>
            </a:r>
          </a:p>
          <a:p>
            <a:pPr lvl="1"/>
            <a:r>
              <a:rPr lang="en-US" dirty="0" smtClean="0"/>
              <a:t>Do not require a board seat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Potential issues</a:t>
            </a:r>
          </a:p>
          <a:p>
            <a:pPr lvl="1"/>
            <a:r>
              <a:rPr lang="en-US" dirty="0" smtClean="0"/>
              <a:t>Distractions to keep various investors informed (and ~ happy)</a:t>
            </a:r>
          </a:p>
          <a:p>
            <a:pPr lvl="1"/>
            <a:endParaRPr lang="en-US" dirty="0"/>
          </a:p>
          <a:p>
            <a:r>
              <a:rPr lang="en-US" dirty="0" smtClean="0"/>
              <a:t>Angel Networks:</a:t>
            </a:r>
          </a:p>
          <a:p>
            <a:pPr lvl="1"/>
            <a:r>
              <a:rPr lang="en-US" dirty="0"/>
              <a:t>Pool together accredited investors</a:t>
            </a:r>
          </a:p>
          <a:p>
            <a:pPr lvl="2"/>
            <a:r>
              <a:rPr lang="en-US" dirty="0"/>
              <a:t>Share due diligence and knowledge base</a:t>
            </a:r>
          </a:p>
          <a:p>
            <a:pPr lvl="1"/>
            <a:r>
              <a:rPr lang="en-US" dirty="0"/>
              <a:t>Invest individually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an Angel Investment Group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0" t="12359" r="21333" b="16356"/>
          <a:stretch/>
        </p:blipFill>
        <p:spPr>
          <a:xfrm>
            <a:off x="1638300" y="1066800"/>
            <a:ext cx="5867400" cy="5008114"/>
          </a:xfrm>
        </p:spPr>
      </p:pic>
    </p:spTree>
    <p:extLst>
      <p:ext uri="{BB962C8B-B14F-4D97-AF65-F5344CB8AC3E}">
        <p14:creationId xmlns:p14="http://schemas.microsoft.com/office/powerpoint/2010/main" val="389254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Angel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Angles</a:t>
            </a:r>
          </a:p>
          <a:p>
            <a:r>
              <a:rPr lang="en-US" dirty="0" smtClean="0"/>
              <a:t>Are Angel Networks still hosting pitch events? </a:t>
            </a:r>
          </a:p>
          <a:p>
            <a:r>
              <a:rPr lang="en-US" dirty="0" smtClean="0"/>
              <a:t>Is there increased competition at pitch events?  </a:t>
            </a:r>
            <a:endParaRPr lang="en-US" dirty="0"/>
          </a:p>
          <a:p>
            <a:pPr lvl="1"/>
            <a:r>
              <a:rPr lang="en-US" dirty="0" smtClean="0"/>
              <a:t>No longer need to be geographically located or fly in for an event</a:t>
            </a:r>
          </a:p>
          <a:p>
            <a:r>
              <a:rPr lang="en-US" dirty="0" smtClean="0"/>
              <a:t>Are there fewer Angels willing to invest due to economic uncertainty? </a:t>
            </a:r>
          </a:p>
          <a:p>
            <a:pPr lvl="1"/>
            <a:r>
              <a:rPr lang="en-US" dirty="0" smtClean="0"/>
              <a:t>Reducing # of deals? </a:t>
            </a:r>
          </a:p>
          <a:p>
            <a:pPr lvl="1"/>
            <a:r>
              <a:rPr lang="en-US" dirty="0" smtClean="0"/>
              <a:t>Reducing value of deals? </a:t>
            </a:r>
          </a:p>
          <a:p>
            <a:pPr lvl="1"/>
            <a:r>
              <a:rPr lang="en-US" dirty="0" smtClean="0"/>
              <a:t>Better terms for Angels?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Angel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By the numbers: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7604502" cy="3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Angel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By the numbers: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47800"/>
            <a:ext cx="7563173" cy="33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Capital: VCs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Elements of VC investment</a:t>
            </a:r>
            <a:endParaRPr lang="en-US" i="1" dirty="0"/>
          </a:p>
          <a:p>
            <a:r>
              <a:rPr lang="en-US" dirty="0" smtClean="0"/>
              <a:t>VCs invest in stages</a:t>
            </a:r>
          </a:p>
          <a:p>
            <a:pPr lvl="1"/>
            <a:r>
              <a:rPr lang="en-US" dirty="0" smtClean="0"/>
              <a:t>Reduces: risk, financial exposure and uncertainty</a:t>
            </a:r>
          </a:p>
          <a:p>
            <a:pPr lvl="1"/>
            <a:r>
              <a:rPr lang="en-US" dirty="0" smtClean="0"/>
              <a:t>Induces: Pressure company to hit milestones and Test management to deliver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VCs invest in syndicates</a:t>
            </a:r>
          </a:p>
          <a:p>
            <a:pPr lvl="1"/>
            <a:r>
              <a:rPr lang="en-US" dirty="0"/>
              <a:t>Reduces: risk, financial exposure and </a:t>
            </a:r>
            <a:r>
              <a:rPr lang="en-US" dirty="0" smtClean="0"/>
              <a:t>uncertainty</a:t>
            </a:r>
          </a:p>
          <a:p>
            <a:pPr lvl="1"/>
            <a:r>
              <a:rPr lang="en-US" dirty="0" smtClean="0"/>
              <a:t>Collective knowledge vs. individual knowledge</a:t>
            </a:r>
          </a:p>
          <a:p>
            <a:endParaRPr lang="en-US" dirty="0"/>
          </a:p>
          <a:p>
            <a:r>
              <a:rPr lang="en-US" dirty="0" smtClean="0"/>
              <a:t>Avg. $$ </a:t>
            </a:r>
            <a:r>
              <a:rPr lang="en-US" dirty="0"/>
              <a:t>raised by US </a:t>
            </a:r>
            <a:r>
              <a:rPr lang="en-US" dirty="0" smtClean="0"/>
              <a:t>companies: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Rd: ~ $3M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a Venture Capital Fund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1" t="14652" r="15439" b="17120"/>
          <a:stretch/>
        </p:blipFill>
        <p:spPr>
          <a:xfrm>
            <a:off x="838200" y="914400"/>
            <a:ext cx="7074073" cy="5146984"/>
          </a:xfrm>
        </p:spPr>
      </p:pic>
      <p:sp>
        <p:nvSpPr>
          <p:cNvPr id="3" name="Right Brace 2"/>
          <p:cNvSpPr/>
          <p:nvPr/>
        </p:nvSpPr>
        <p:spPr>
          <a:xfrm>
            <a:off x="6477000" y="2667000"/>
            <a:ext cx="304800" cy="6858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01284" y="2825234"/>
            <a:ext cx="18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Typically 5-7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VCs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Notes on VCs</a:t>
            </a:r>
          </a:p>
          <a:p>
            <a:r>
              <a:rPr lang="en-US" dirty="0" smtClean="0"/>
              <a:t>Due to the life of their fund and need to deploy capital, still making investments</a:t>
            </a:r>
          </a:p>
          <a:p>
            <a:r>
              <a:rPr lang="en-US" dirty="0" smtClean="0"/>
              <a:t>Are taking longer to make investment decisions</a:t>
            </a:r>
          </a:p>
          <a:p>
            <a:pPr lvl="1"/>
            <a:r>
              <a:rPr lang="en-US" dirty="0" smtClean="0"/>
              <a:t>Increased due diligence on companies</a:t>
            </a:r>
          </a:p>
          <a:p>
            <a:r>
              <a:rPr lang="en-US" dirty="0" smtClean="0"/>
              <a:t>Using pandemic to stress test potential investment companies</a:t>
            </a:r>
          </a:p>
          <a:p>
            <a:pPr lvl="1"/>
            <a:r>
              <a:rPr lang="en-US" dirty="0" smtClean="0"/>
              <a:t>If they survive, they may be in a better state and show their strengths</a:t>
            </a:r>
          </a:p>
          <a:p>
            <a:r>
              <a:rPr lang="en-US" dirty="0" smtClean="0"/>
              <a:t>Seeing a 20-25% discount on investments in companies</a:t>
            </a:r>
          </a:p>
          <a:p>
            <a:r>
              <a:rPr lang="en-US" dirty="0" smtClean="0"/>
              <a:t>Holding more $ in reserve to help current portfolio companies now rather than invest in new companies</a:t>
            </a:r>
          </a:p>
          <a:p>
            <a:r>
              <a:rPr lang="en-US" dirty="0" smtClean="0"/>
              <a:t>“Is the company recession proof??”</a:t>
            </a:r>
          </a:p>
          <a:p>
            <a:r>
              <a:rPr lang="en-US" dirty="0" smtClean="0"/>
              <a:t>Making larger investments to provide companies with longer runway</a:t>
            </a:r>
          </a:p>
          <a:p>
            <a:pPr lvl="1"/>
            <a:r>
              <a:rPr lang="en-US" dirty="0" smtClean="0"/>
              <a:t>30-36 months (vs. standard 18-24 months)</a:t>
            </a:r>
          </a:p>
          <a:p>
            <a:pPr lvl="1"/>
            <a:r>
              <a:rPr lang="en-US" dirty="0" smtClean="0"/>
              <a:t>Does further dilute the companies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1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 Investments 2007-2013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914400"/>
            <a:ext cx="7794798" cy="44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8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Impact on VCs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By the numbers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95400"/>
            <a:ext cx="7421078" cy="38096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525" y="5100569"/>
            <a:ext cx="8620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Unlike in 2008 – no dip in stock market – in fact higher returns on S&amp;P 500 investments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funds available for deals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04800" y="890842"/>
            <a:ext cx="4495800" cy="528135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Startup Development</a:t>
            </a:r>
            <a:endParaRPr lang="en-US" dirty="0"/>
          </a:p>
        </p:txBody>
      </p:sp>
      <p:pic>
        <p:nvPicPr>
          <p:cNvPr id="1026" name="Picture 2" descr="Free Picture Of Light Bulbs, Download Free Clip Art, Free Clip Ar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56" y="2746892"/>
            <a:ext cx="960092" cy="119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8674" y="4021402"/>
            <a:ext cx="715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IDEA!</a:t>
            </a: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1695792" y="3254961"/>
            <a:ext cx="800519" cy="322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312589">
            <a:off x="1548486" y="2270599"/>
            <a:ext cx="914993" cy="307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31940">
            <a:off x="1572858" y="4373803"/>
            <a:ext cx="914101" cy="327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02463" y="3060316"/>
            <a:ext cx="14230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Customer</a:t>
            </a:r>
          </a:p>
          <a:p>
            <a:pPr algn="ctr"/>
            <a:r>
              <a:rPr lang="en-US" sz="2400" b="1" dirty="0" smtClean="0"/>
              <a:t>Discovery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34709" y="1522523"/>
            <a:ext cx="868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Build</a:t>
            </a:r>
          </a:p>
          <a:p>
            <a:pPr algn="ctr"/>
            <a:r>
              <a:rPr lang="en-US" sz="2400" b="1" dirty="0" smtClean="0"/>
              <a:t>Team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96311" y="4960203"/>
            <a:ext cx="1911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Product</a:t>
            </a:r>
          </a:p>
          <a:p>
            <a:pPr algn="ctr"/>
            <a:r>
              <a:rPr lang="en-US" sz="2400" b="1" dirty="0" smtClean="0"/>
              <a:t>Development</a:t>
            </a:r>
            <a:endParaRPr lang="en-US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3067392" y="2395010"/>
            <a:ext cx="160421" cy="64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3075413" y="4055538"/>
            <a:ext cx="152400" cy="64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3559856" y="2408567"/>
            <a:ext cx="117136" cy="612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3559855" y="4070335"/>
            <a:ext cx="117136" cy="612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43792" y="5826731"/>
            <a:ext cx="3165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 University as long as possible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>
            <a:off x="3886200" y="1371600"/>
            <a:ext cx="1219200" cy="457200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949944" y="2524309"/>
            <a:ext cx="19832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Once aligned</a:t>
            </a:r>
          </a:p>
          <a:p>
            <a:pPr algn="ctr"/>
            <a:r>
              <a:rPr lang="en-US" dirty="0" smtClean="0"/>
              <a:t>OR </a:t>
            </a:r>
          </a:p>
          <a:p>
            <a:pPr algn="ctr"/>
            <a:r>
              <a:rPr lang="en-US" dirty="0" smtClean="0"/>
              <a:t>Need resource ($$)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124792" y="3567370"/>
            <a:ext cx="1859308" cy="1787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14722" y="3241231"/>
            <a:ext cx="1072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Raise</a:t>
            </a:r>
          </a:p>
          <a:p>
            <a:pPr algn="ctr"/>
            <a:r>
              <a:rPr lang="en-US" sz="2400" b="1" dirty="0" smtClean="0"/>
              <a:t>Capital</a:t>
            </a:r>
            <a:endParaRPr lang="en-US" sz="2400" b="1" dirty="0"/>
          </a:p>
        </p:txBody>
      </p:sp>
      <p:sp>
        <p:nvSpPr>
          <p:cNvPr id="22" name="Down Arrow 21"/>
          <p:cNvSpPr/>
          <p:nvPr/>
        </p:nvSpPr>
        <p:spPr>
          <a:xfrm rot="10800000">
            <a:off x="7563192" y="2627466"/>
            <a:ext cx="117136" cy="6121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574983" y="4066441"/>
            <a:ext cx="152400" cy="6485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134919" y="1946902"/>
            <a:ext cx="103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Angels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930795" y="4857063"/>
            <a:ext cx="14990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Venture</a:t>
            </a:r>
          </a:p>
          <a:p>
            <a:pPr algn="ctr"/>
            <a:r>
              <a:rPr lang="en-US" sz="2400" b="1" dirty="0" smtClean="0"/>
              <a:t>Capitalists</a:t>
            </a:r>
            <a:endParaRPr lang="en-US" sz="2400" b="1" dirty="0"/>
          </a:p>
        </p:txBody>
      </p:sp>
      <p:grpSp>
        <p:nvGrpSpPr>
          <p:cNvPr id="32" name="Group 31"/>
          <p:cNvGrpSpPr/>
          <p:nvPr/>
        </p:nvGrpSpPr>
        <p:grpSpPr>
          <a:xfrm>
            <a:off x="2547304" y="885941"/>
            <a:ext cx="6146991" cy="4859363"/>
            <a:chOff x="2547304" y="885941"/>
            <a:chExt cx="6146991" cy="4859363"/>
          </a:xfrm>
        </p:grpSpPr>
        <p:sp>
          <p:nvSpPr>
            <p:cNvPr id="20" name="Rectangle 19"/>
            <p:cNvSpPr/>
            <p:nvPr/>
          </p:nvSpPr>
          <p:spPr>
            <a:xfrm>
              <a:off x="2819400" y="1522523"/>
              <a:ext cx="1066800" cy="7634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14795" y="3098642"/>
              <a:ext cx="1494055" cy="7634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47304" y="4981827"/>
              <a:ext cx="1860877" cy="7634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090610" y="1870831"/>
              <a:ext cx="1066800" cy="65347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114723" y="3292061"/>
              <a:ext cx="1072922" cy="7634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910062" y="4872394"/>
              <a:ext cx="1519798" cy="7634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24792" y="885941"/>
              <a:ext cx="35695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COVID IMPACTS EACH ELEMENT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940017" y="3795882"/>
            <a:ext cx="2133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Launch Company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70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Impact on VCs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By the numbers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84" y="1732684"/>
            <a:ext cx="7645831" cy="33926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844" y="5122910"/>
            <a:ext cx="6618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 reports from VCs, the $ / deal has increased in 2020 and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on how ERCs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Traditionally – Startups activities have been in person – no longer the case!</a:t>
            </a:r>
          </a:p>
          <a:p>
            <a:endParaRPr lang="en-US" dirty="0" smtClean="0"/>
          </a:p>
          <a:p>
            <a:r>
              <a:rPr lang="en-US" dirty="0" smtClean="0"/>
              <a:t>Limited # of startups at each ERC – Pool resources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Could the ERCs band together to form a Virtual Incubator?</a:t>
            </a:r>
          </a:p>
          <a:p>
            <a:pPr lvl="1"/>
            <a:r>
              <a:rPr lang="en-US" dirty="0" smtClean="0"/>
              <a:t>Hosting seminars? </a:t>
            </a:r>
          </a:p>
          <a:p>
            <a:pPr lvl="1"/>
            <a:r>
              <a:rPr lang="en-US" dirty="0" smtClean="0"/>
              <a:t>Creating a network to help startups find personnel?</a:t>
            </a:r>
          </a:p>
          <a:p>
            <a:pPr lvl="1"/>
            <a:r>
              <a:rPr lang="en-US" dirty="0" smtClean="0"/>
              <a:t>Hosting Investment Advisory meetings / pitch sessions?</a:t>
            </a:r>
          </a:p>
          <a:p>
            <a:pPr lvl="1"/>
            <a:r>
              <a:rPr lang="en-US" dirty="0" smtClean="0"/>
              <a:t>Provide access to unique products and services?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Solve Supply Chain issues?</a:t>
            </a:r>
          </a:p>
          <a:p>
            <a:pPr lvl="1"/>
            <a:r>
              <a:rPr lang="en-US" dirty="0" smtClean="0"/>
              <a:t>Small quantities for R&amp;D?</a:t>
            </a:r>
          </a:p>
          <a:p>
            <a:pPr lvl="1"/>
            <a:r>
              <a:rPr lang="en-US" dirty="0" smtClean="0"/>
              <a:t>Stop gap during COVID supply shortages? </a:t>
            </a:r>
          </a:p>
          <a:p>
            <a:pPr lvl="1"/>
            <a:r>
              <a:rPr lang="en-US" dirty="0" smtClean="0"/>
              <a:t>Provide a path to scale up?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34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Panelists</a:t>
            </a:r>
            <a:endParaRPr lang="en-US" dirty="0"/>
          </a:p>
        </p:txBody>
      </p:sp>
      <p:pic>
        <p:nvPicPr>
          <p:cNvPr id="1026" name="Picture 2" descr="Marla Sanche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orge Jon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19200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9597" y="3962400"/>
            <a:ext cx="2259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Marla Sanchez</a:t>
            </a:r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CFO at </a:t>
            </a:r>
            <a:r>
              <a:rPr lang="en-US" sz="2400" b="1" dirty="0" err="1" smtClean="0"/>
              <a:t>SensThys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40948" y="3962399"/>
            <a:ext cx="3681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George Jones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 smtClean="0"/>
              <a:t>Founder of Sand Hill Angels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722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Building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Recruitment</a:t>
            </a:r>
          </a:p>
          <a:p>
            <a:r>
              <a:rPr lang="en-US" dirty="0" smtClean="0"/>
              <a:t>How do you find teammates?  (Networking)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TOUGHEST PROBLEM!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Existing Networks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Specialized job boards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 you pitch them on the idea? (Pitching / showcasing / demos)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Video interviews with applicants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Participating in panel events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Building 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Company culture</a:t>
            </a:r>
          </a:p>
          <a:p>
            <a:r>
              <a:rPr lang="en-US" dirty="0" smtClean="0"/>
              <a:t>How do you establish a company culture?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Still foster team interaction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Personnel are in the office ~ 3 days per week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Monthly all-hands meetings (in person)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Weekly individual / sub-team meetings</a:t>
            </a:r>
          </a:p>
          <a:p>
            <a:endParaRPr lang="en-US" dirty="0" smtClean="0"/>
          </a:p>
          <a:p>
            <a:r>
              <a:rPr lang="en-US" dirty="0" smtClean="0"/>
              <a:t>How do you know if they will fit your culture?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Several hour on-site interview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Chance to interact with team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Assess culture fit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40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Techniques to Gain Customer Insights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860" y="933394"/>
            <a:ext cx="6282620" cy="5287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Data Detective</a:t>
            </a:r>
          </a:p>
          <a:p>
            <a:pPr lvl="1"/>
            <a:r>
              <a:rPr lang="en-US" dirty="0" smtClean="0"/>
              <a:t>Build on existing work with desk research.</a:t>
            </a:r>
          </a:p>
          <a:p>
            <a:endParaRPr lang="en-US" dirty="0" smtClean="0"/>
          </a:p>
          <a:p>
            <a:r>
              <a:rPr lang="en-US" dirty="0" smtClean="0"/>
              <a:t>The Journalist</a:t>
            </a:r>
          </a:p>
          <a:p>
            <a:pPr lvl="1"/>
            <a:r>
              <a:rPr lang="en-US" dirty="0" smtClean="0"/>
              <a:t>Talk to potential customers to gain customer insights.</a:t>
            </a:r>
          </a:p>
          <a:p>
            <a:endParaRPr lang="en-US" dirty="0" smtClean="0"/>
          </a:p>
          <a:p>
            <a:r>
              <a:rPr lang="en-US" dirty="0" smtClean="0"/>
              <a:t>The Anthropologists</a:t>
            </a:r>
          </a:p>
          <a:p>
            <a:pPr lvl="1"/>
            <a:r>
              <a:rPr lang="en-US" dirty="0" smtClean="0"/>
              <a:t>Observe potential customers in the real world to get good insights into how they really behave</a:t>
            </a:r>
          </a:p>
          <a:p>
            <a:endParaRPr lang="en-US" dirty="0" smtClean="0"/>
          </a:p>
          <a:p>
            <a:r>
              <a:rPr lang="en-US" dirty="0" smtClean="0"/>
              <a:t>The Impersonator</a:t>
            </a:r>
          </a:p>
          <a:p>
            <a:pPr lvl="1"/>
            <a:r>
              <a:rPr lang="en-US" dirty="0" smtClean="0"/>
              <a:t>“Be your customer” – spend a day in your customer’s shoes</a:t>
            </a:r>
          </a:p>
          <a:p>
            <a:endParaRPr lang="en-US" dirty="0" smtClean="0"/>
          </a:p>
          <a:p>
            <a:r>
              <a:rPr lang="en-US" dirty="0" smtClean="0"/>
              <a:t>The Co-creator</a:t>
            </a:r>
          </a:p>
          <a:p>
            <a:pPr lvl="1"/>
            <a:r>
              <a:rPr lang="en-US" dirty="0" smtClean="0"/>
              <a:t>Integrate customers in the process of value creation to learn with them</a:t>
            </a:r>
          </a:p>
          <a:p>
            <a:endParaRPr lang="en-US" dirty="0" smtClean="0"/>
          </a:p>
          <a:p>
            <a:r>
              <a:rPr lang="en-US" dirty="0" smtClean="0"/>
              <a:t>The Scientists</a:t>
            </a:r>
          </a:p>
          <a:p>
            <a:pPr lvl="1"/>
            <a:r>
              <a:rPr lang="en-US" dirty="0" smtClean="0"/>
              <a:t>Get customers to participate in an experiment</a:t>
            </a:r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9" b="98115" l="33115" r="77940">
                        <a14:foregroundMark x1="73246" y1="62926" x2="73246" y2="62926"/>
                        <a14:foregroundMark x1="67744" y1="41921" x2="67744" y2="41921"/>
                        <a14:foregroundMark x1="74356" y1="55925" x2="74356" y2="55925"/>
                        <a14:foregroundMark x1="73044" y1="71364" x2="73044" y2="71364"/>
                        <a14:foregroundMark x1="68147" y1="37522" x2="68147" y2="37522"/>
                        <a14:foregroundMark x1="66633" y1="81688" x2="66633" y2="81688"/>
                        <a14:foregroundMark x1="42504" y1="88420" x2="42504" y2="88420"/>
                        <a14:foregroundMark x1="73801" y1="53232" x2="72287" y2="67325"/>
                        <a14:foregroundMark x1="72287" y1="43896" x2="72287" y2="43896"/>
                        <a14:foregroundMark x1="66633" y1="35189" x2="70419" y2="41921"/>
                        <a14:foregroundMark x1="42908" y1="87074" x2="43463" y2="91472"/>
                        <a14:foregroundMark x1="64917" y1="84740" x2="64917" y2="84740"/>
                        <a14:foregroundMark x1="64765" y1="86445" x2="64765" y2="86445"/>
                        <a14:foregroundMark x1="66986" y1="84740" x2="72640" y2="72711"/>
                        <a14:foregroundMark x1="74558" y1="55566" x2="73801" y2="45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32" r="21752"/>
          <a:stretch/>
        </p:blipFill>
        <p:spPr>
          <a:xfrm>
            <a:off x="222708" y="3962400"/>
            <a:ext cx="1071585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632" b="97496" l="31804" r="74421">
                        <a14:foregroundMark x1="63199" y1="45396" x2="66424" y2="68013"/>
                        <a14:foregroundMark x1="56792" y1="87561" x2="67787" y2="74637"/>
                        <a14:foregroundMark x1="69832" y1="51131" x2="68651" y2="45961"/>
                        <a14:foregroundMark x1="56792" y1="91195" x2="61018" y2="88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41" t="8440" r="25708"/>
          <a:stretch/>
        </p:blipFill>
        <p:spPr>
          <a:xfrm>
            <a:off x="7729368" y="5002157"/>
            <a:ext cx="1016583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805" b="93215" l="38937" r="792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175" t="5106" r="19605" b="5494"/>
          <a:stretch/>
        </p:blipFill>
        <p:spPr>
          <a:xfrm>
            <a:off x="7749496" y="3276600"/>
            <a:ext cx="1165904" cy="1355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601" b="99435" l="39891" r="711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73" t="10991" r="30169"/>
          <a:stretch/>
        </p:blipFill>
        <p:spPr>
          <a:xfrm>
            <a:off x="7877128" y="1369261"/>
            <a:ext cx="809672" cy="1362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54" b="100000" l="7343" r="86003">
                        <a14:backgroundMark x1="22619" y1="49653" x2="30476" y2="55556"/>
                        <a14:backgroundMark x1="69286" y1="78819" x2="68095" y2="6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286" y="2287438"/>
            <a:ext cx="1087007" cy="14907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66" b="96984" l="9913" r="898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139" y="697990"/>
            <a:ext cx="1102154" cy="146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Customer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Finding Customers</a:t>
            </a:r>
          </a:p>
          <a:p>
            <a:r>
              <a:rPr lang="en-US" dirty="0" smtClean="0"/>
              <a:t>How do you find critical customer segments to interview? </a:t>
            </a:r>
          </a:p>
          <a:p>
            <a:pPr lvl="1"/>
            <a:r>
              <a:rPr lang="en-US" dirty="0" smtClean="0"/>
              <a:t>Key customers </a:t>
            </a:r>
          </a:p>
          <a:p>
            <a:pPr lvl="1"/>
            <a:r>
              <a:rPr lang="en-US" dirty="0" smtClean="0"/>
              <a:t>Key Opinion Leaders (KOL) </a:t>
            </a:r>
          </a:p>
          <a:p>
            <a:pPr lvl="1"/>
            <a:r>
              <a:rPr lang="en-US" dirty="0" smtClean="0"/>
              <a:t>Payers, users, recommenders, etc.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Customer insights</a:t>
            </a:r>
          </a:p>
          <a:p>
            <a:r>
              <a:rPr lang="en-US" dirty="0"/>
              <a:t>How can you observe them? </a:t>
            </a:r>
          </a:p>
          <a:p>
            <a:r>
              <a:rPr lang="en-US" dirty="0" smtClean="0"/>
              <a:t>How effectively can you interview them?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Team Collaboration</a:t>
            </a:r>
          </a:p>
          <a:p>
            <a:r>
              <a:rPr lang="en-US" dirty="0" smtClean="0"/>
              <a:t>Can you still effectively collaborate with team members on product development? 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Methods to maintain engagement: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More scheduled meetings than normal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Regular communication via Slack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Seems to be working although not ideal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does social distancing impact your time lines and schedules?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Things move slower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Delays occur when: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Needing help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Setting up a time for team member reviews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Awaiting Slack responses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1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COVID Impact on 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Issues raised due to COVID</a:t>
            </a:r>
            <a:endParaRPr lang="en-US" b="1" u="sng" dirty="0"/>
          </a:p>
          <a:p>
            <a:pPr marL="0" indent="0">
              <a:buNone/>
            </a:pPr>
            <a:r>
              <a:rPr lang="en-US" i="1" dirty="0" smtClean="0"/>
              <a:t>External Collaboration</a:t>
            </a:r>
          </a:p>
          <a:p>
            <a:r>
              <a:rPr lang="en-US" dirty="0" smtClean="0"/>
              <a:t>Do you need to collaborate with external parties?  (Universities, companies, Testing facilities, etc.)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Yes!</a:t>
            </a:r>
          </a:p>
          <a:p>
            <a:endParaRPr lang="en-US" dirty="0" smtClean="0"/>
          </a:p>
          <a:p>
            <a:r>
              <a:rPr lang="en-US" dirty="0" smtClean="0"/>
              <a:t>How do you modify your collaboration accordingly?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Tough as each party has their own COVID restrictions / policies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Policies can change quickly without notice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Timelines are constantly updated on the fly</a:t>
            </a:r>
          </a:p>
          <a:p>
            <a:endParaRPr lang="en-US" dirty="0" smtClean="0"/>
          </a:p>
          <a:p>
            <a:r>
              <a:rPr lang="en-US" dirty="0" smtClean="0"/>
              <a:t>Are you able to secure your necessary raw materials?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Early on not an issue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Last </a:t>
            </a:r>
            <a:r>
              <a:rPr lang="en-US" dirty="0">
                <a:solidFill>
                  <a:schemeClr val="tx2"/>
                </a:solidFill>
              </a:rPr>
              <a:t>1-2 months the semiconductor parts </a:t>
            </a:r>
            <a:r>
              <a:rPr lang="en-US" dirty="0" smtClean="0">
                <a:solidFill>
                  <a:schemeClr val="tx2"/>
                </a:solidFill>
              </a:rPr>
              <a:t>shortage resulted in: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Redesign to accommodate unavailable parts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Certain parts show 6+ month lead times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Big concern when inventory runs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NMS PowerPoint Presentation Template (2016-17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NMS PowerPoint Presentation Template (2016-17).potx" id="{B577481A-8515-4E8A-9BF2-7E94DFDEE123}" vid="{A8A6974E-D6F8-48E3-806B-02399A6CB9F0}"/>
    </a:ext>
  </a:extLst>
</a:theme>
</file>

<file path=ppt/theme/theme2.xml><?xml version="1.0" encoding="utf-8"?>
<a:theme xmlns:a="http://schemas.openxmlformats.org/drawingml/2006/main" name="Title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NMS PowerPoint Presentation Template (2016-17).potx" id="{B577481A-8515-4E8A-9BF2-7E94DFDEE123}" vid="{93390D5B-C93A-4175-9839-700FF869DC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TANMS PowerPoint Presentation Template (2016-17)</Template>
  <TotalTime>4494</TotalTime>
  <Words>993</Words>
  <Application>Microsoft Office PowerPoint</Application>
  <PresentationFormat>On-screen Show (4:3)</PresentationFormat>
  <Paragraphs>203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Rounded MT Bold</vt:lpstr>
      <vt:lpstr>Calibri</vt:lpstr>
      <vt:lpstr>Times New Roman</vt:lpstr>
      <vt:lpstr>TANMS PowerPoint Presentation Template (2016-17)</vt:lpstr>
      <vt:lpstr>Title Slides</vt:lpstr>
      <vt:lpstr>Impact on Entrepreneurship</vt:lpstr>
      <vt:lpstr>The Startup Development</vt:lpstr>
      <vt:lpstr>Panelists</vt:lpstr>
      <vt:lpstr>COVID Impact on Building a Team</vt:lpstr>
      <vt:lpstr>COVID Impact on Building a Team</vt:lpstr>
      <vt:lpstr>Six Techniques to Gain Customer Insights</vt:lpstr>
      <vt:lpstr>COVID Impact on Customer Discovery</vt:lpstr>
      <vt:lpstr>COVID Impact on Product Development</vt:lpstr>
      <vt:lpstr>COVID Impact on Product Development</vt:lpstr>
      <vt:lpstr>Raising Capital: Angels</vt:lpstr>
      <vt:lpstr>Structure of an Angel Investment Group</vt:lpstr>
      <vt:lpstr>COVID Impact on Angel Networks</vt:lpstr>
      <vt:lpstr>COVID Impact on Angel Networks</vt:lpstr>
      <vt:lpstr>COVID Impact on Angel Networks</vt:lpstr>
      <vt:lpstr>Raising Capital: VCs</vt:lpstr>
      <vt:lpstr>Structure of a Venture Capital Fund</vt:lpstr>
      <vt:lpstr>COVID Impact on VCs</vt:lpstr>
      <vt:lpstr>VC Investments 2007-2013</vt:lpstr>
      <vt:lpstr>COVID Impact on VCs</vt:lpstr>
      <vt:lpstr>COVID Impact on VCs</vt:lpstr>
      <vt:lpstr>Ideas on how ERCs can help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sgrimm</dc:creator>
  <cp:lastModifiedBy>Schaffer Grimm</cp:lastModifiedBy>
  <cp:revision>203</cp:revision>
  <cp:lastPrinted>2013-05-06T02:29:37Z</cp:lastPrinted>
  <dcterms:created xsi:type="dcterms:W3CDTF">2018-01-24T18:43:09Z</dcterms:created>
  <dcterms:modified xsi:type="dcterms:W3CDTF">2021-09-08T22:52:51Z</dcterms:modified>
</cp:coreProperties>
</file>