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300" r:id="rId2"/>
    <p:sldId id="290" r:id="rId3"/>
    <p:sldId id="280" r:id="rId4"/>
    <p:sldId id="282" r:id="rId5"/>
    <p:sldId id="291" r:id="rId6"/>
    <p:sldId id="283" r:id="rId7"/>
    <p:sldId id="292" r:id="rId8"/>
    <p:sldId id="293" r:id="rId9"/>
    <p:sldId id="286" r:id="rId10"/>
    <p:sldId id="285" r:id="rId11"/>
    <p:sldId id="299" r:id="rId12"/>
    <p:sldId id="294" r:id="rId13"/>
    <p:sldId id="257" r:id="rId14"/>
    <p:sldId id="258" r:id="rId15"/>
    <p:sldId id="259" r:id="rId16"/>
    <p:sldId id="281" r:id="rId17"/>
    <p:sldId id="295" r:id="rId18"/>
    <p:sldId id="266" r:id="rId19"/>
    <p:sldId id="265" r:id="rId20"/>
    <p:sldId id="262" r:id="rId21"/>
    <p:sldId id="263" r:id="rId22"/>
    <p:sldId id="267" r:id="rId23"/>
    <p:sldId id="296" r:id="rId24"/>
    <p:sldId id="297" r:id="rId25"/>
    <p:sldId id="287" r:id="rId26"/>
    <p:sldId id="288" r:id="rId27"/>
    <p:sldId id="264" r:id="rId28"/>
    <p:sldId id="278" r:id="rId29"/>
    <p:sldId id="298" r:id="rId3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3D557DB-7E9D-4F3C-8A74-C4B266D3F02E}">
          <p14:sldIdLst>
            <p14:sldId id="300"/>
            <p14:sldId id="290"/>
            <p14:sldId id="280"/>
            <p14:sldId id="282"/>
            <p14:sldId id="291"/>
            <p14:sldId id="283"/>
            <p14:sldId id="292"/>
            <p14:sldId id="293"/>
            <p14:sldId id="286"/>
            <p14:sldId id="285"/>
            <p14:sldId id="299"/>
            <p14:sldId id="294"/>
            <p14:sldId id="257"/>
            <p14:sldId id="258"/>
            <p14:sldId id="259"/>
            <p14:sldId id="281"/>
            <p14:sldId id="295"/>
            <p14:sldId id="266"/>
            <p14:sldId id="265"/>
            <p14:sldId id="262"/>
            <p14:sldId id="263"/>
            <p14:sldId id="267"/>
            <p14:sldId id="296"/>
            <p14:sldId id="297"/>
            <p14:sldId id="287"/>
            <p14:sldId id="288"/>
            <p14:sldId id="264"/>
            <p14:sldId id="278"/>
            <p14:sldId id="298"/>
          </p14:sldIdLst>
        </p14:section>
        <p14:section name="Untitled Section" id="{0F0626E5-F2F7-4F42-8CC7-E16A8E9687A8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50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F3563D8-EA8B-4A62-B187-11AA63B49959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D310B51-07A3-4873-BBBA-C9F7AC32B8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576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62415E-1A6A-4BBA-8C62-8F4A3B6BB358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BA8E4F-58DB-4E81-A96D-6969DAC7D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356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BA8E4F-58DB-4E81-A96D-6969DAC7DB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3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FE5E9-3C58-419E-9BE5-372DC1147073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70CB-E2E4-4235-B3BE-8CB669915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84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FE5E9-3C58-419E-9BE5-372DC1147073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70CB-E2E4-4235-B3BE-8CB669915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432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FE5E9-3C58-419E-9BE5-372DC1147073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70CB-E2E4-4235-B3BE-8CB669915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002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FE5E9-3C58-419E-9BE5-372DC1147073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70CB-E2E4-4235-B3BE-8CB669915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63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FE5E9-3C58-419E-9BE5-372DC1147073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70CB-E2E4-4235-B3BE-8CB669915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349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FE5E9-3C58-419E-9BE5-372DC1147073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70CB-E2E4-4235-B3BE-8CB669915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71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FE5E9-3C58-419E-9BE5-372DC1147073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70CB-E2E4-4235-B3BE-8CB669915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982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FE5E9-3C58-419E-9BE5-372DC1147073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70CB-E2E4-4235-B3BE-8CB669915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247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FE5E9-3C58-419E-9BE5-372DC1147073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70CB-E2E4-4235-B3BE-8CB669915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646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FE5E9-3C58-419E-9BE5-372DC1147073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70CB-E2E4-4235-B3BE-8CB669915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408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FE5E9-3C58-419E-9BE5-372DC1147073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470CB-E2E4-4235-B3BE-8CB669915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4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0FE5E9-3C58-419E-9BE5-372DC1147073}" type="datetimeFigureOut">
              <a:rPr lang="en-US" smtClean="0"/>
              <a:t>11/12/2012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470CB-E2E4-4235-B3BE-8CB6699154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821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0000"/>
                </a:solidFill>
                <a:latin typeface="Times New Roman"/>
              </a:rPr>
              <a:t>IAB Involvement in ERCs: 	</a:t>
            </a:r>
            <a:br>
              <a:rPr lang="en-US" dirty="0">
                <a:solidFill>
                  <a:srgbClr val="000000"/>
                </a:solidFill>
                <a:latin typeface="Times New Roman"/>
              </a:rPr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3124200"/>
            <a:ext cx="6400800" cy="1752600"/>
          </a:xfrm>
        </p:spPr>
        <p:txBody>
          <a:bodyPr/>
          <a:lstStyle/>
          <a:p>
            <a:r>
              <a:rPr lang="en-US" sz="4000" dirty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Assessing and Strengthening the Role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089" y="4343400"/>
            <a:ext cx="2431911" cy="2420459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17000"/>
              </a:schemeClr>
            </a:glow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7591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Examples of Value Gained by </a:t>
            </a:r>
            <a:br>
              <a:rPr lang="en-US" dirty="0" smtClean="0"/>
            </a:br>
            <a:r>
              <a:rPr lang="en-US" dirty="0" smtClean="0"/>
              <a:t>IAB Member Companies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Joint development activities, </a:t>
            </a:r>
            <a:r>
              <a:rPr lang="en-US" dirty="0" smtClean="0"/>
              <a:t>recruits</a:t>
            </a:r>
          </a:p>
          <a:p>
            <a:r>
              <a:rPr lang="en-US" dirty="0"/>
              <a:t>Our number one </a:t>
            </a:r>
            <a:r>
              <a:rPr lang="en-US" dirty="0" smtClean="0"/>
              <a:t>product has </a:t>
            </a:r>
            <a:r>
              <a:rPr lang="en-US" dirty="0"/>
              <a:t>had its future direction defined by developments that have taken place within the ERC</a:t>
            </a:r>
            <a:r>
              <a:rPr lang="en-US" dirty="0" smtClean="0"/>
              <a:t>.</a:t>
            </a:r>
          </a:p>
          <a:p>
            <a:r>
              <a:rPr lang="en-US" dirty="0"/>
              <a:t> We found a great hire that we would probably have to have paid recruiting fees </a:t>
            </a:r>
            <a:r>
              <a:rPr lang="en-US" dirty="0" smtClean="0"/>
              <a:t>on</a:t>
            </a:r>
          </a:p>
          <a:p>
            <a:r>
              <a:rPr lang="en-US" dirty="0"/>
              <a:t>Secured SBIR together</a:t>
            </a:r>
          </a:p>
        </p:txBody>
      </p:sp>
      <p:pic>
        <p:nvPicPr>
          <p:cNvPr id="4" name="Picture 2" descr="http://www.cmu.edu/qolt/images/nsf_logo_color_transparent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4350" y="5874616"/>
            <a:ext cx="100965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445723" y="6488668"/>
            <a:ext cx="2672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2012 ERC Annual Meeting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55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IAB Membership Adds Value to Centers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502" y="1369435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Pursue small development projects to help advance/vet some premature technologies towards/for commercialization</a:t>
            </a:r>
            <a:r>
              <a:rPr lang="en-US" dirty="0" smtClean="0"/>
              <a:t>.</a:t>
            </a:r>
          </a:p>
          <a:p>
            <a:r>
              <a:rPr lang="en-US" dirty="0"/>
              <a:t>Support our industrial outreach efforts</a:t>
            </a:r>
          </a:p>
          <a:p>
            <a:r>
              <a:rPr lang="en-US" dirty="0" smtClean="0"/>
              <a:t>Expand </a:t>
            </a:r>
            <a:r>
              <a:rPr lang="en-US" dirty="0"/>
              <a:t>educational outreach and support for special ERC projects (</a:t>
            </a:r>
            <a:r>
              <a:rPr lang="en-US" dirty="0" err="1"/>
              <a:t>testbed</a:t>
            </a:r>
            <a:r>
              <a:rPr lang="en-US" dirty="0"/>
              <a:t> expansion</a:t>
            </a:r>
            <a:r>
              <a:rPr lang="en-US" dirty="0" smtClean="0"/>
              <a:t>)</a:t>
            </a:r>
          </a:p>
          <a:p>
            <a:r>
              <a:rPr lang="en-US" dirty="0"/>
              <a:t>Increase the number of students and postdocs that are </a:t>
            </a:r>
            <a:r>
              <a:rPr lang="en-US" dirty="0" smtClean="0"/>
              <a:t>funded</a:t>
            </a:r>
          </a:p>
          <a:p>
            <a:r>
              <a:rPr lang="en-US" dirty="0" smtClean="0"/>
              <a:t>Hold </a:t>
            </a:r>
            <a:r>
              <a:rPr lang="en-US" dirty="0"/>
              <a:t>workshops on specific topics</a:t>
            </a:r>
          </a:p>
        </p:txBody>
      </p:sp>
      <p:pic>
        <p:nvPicPr>
          <p:cNvPr id="4" name="Picture 2" descr="http://www.cmu.edu/qolt/images/nsf_logo_color_transparent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4350" y="5874616"/>
            <a:ext cx="100965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445723" y="6488668"/>
            <a:ext cx="2672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2012 ERC Annual Meeting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17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ERC-IAB Opportunities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Additional Avenues of Engagement?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763" y="5858452"/>
            <a:ext cx="10112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562600" y="6488668"/>
            <a:ext cx="2672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2012 ERC Annual Meeting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1643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eter\AppData\Local\Temp\ChartExport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338696"/>
            <a:ext cx="7392940" cy="50144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765636" y="5283323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 = 57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562600" y="6481863"/>
            <a:ext cx="2672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2012 ERC Annual Meeting 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763" y="5858452"/>
            <a:ext cx="10112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Three Most Important Factors Influencing Decision to Join IAB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99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peter\AppData\Local\Temp\ChartExport-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09964"/>
            <a:ext cx="8534401" cy="533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86600" y="5338924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 = 57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Single Most Important Factor Influencing Decision to Join IAB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763" y="5858452"/>
            <a:ext cx="10112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562600" y="6488668"/>
            <a:ext cx="2672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2012 ERC Annual Meeting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665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peter\AppData\Local\Temp\ChartExport-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762000"/>
            <a:ext cx="8300412" cy="6225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Single Most Important Factor Influencing Decision to Join IAB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763" y="5858452"/>
            <a:ext cx="10112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62600" y="6488668"/>
            <a:ext cx="2672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2012 ERC Annual Meeting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79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Additional Opportunities for Engagement with ERC’s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35726"/>
            <a:ext cx="8610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Leverage Corporate Research Dollars through Collaborative Research?  Project Championship?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/>
              <a:t>Improved Access to IP?</a:t>
            </a:r>
          </a:p>
          <a:p>
            <a:endParaRPr lang="en-US" dirty="0"/>
          </a:p>
          <a:p>
            <a:r>
              <a:rPr lang="en-US" dirty="0" smtClean="0"/>
              <a:t>Collaboration between IAB Members?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Are there barriers to these types of interactions </a:t>
            </a:r>
          </a:p>
          <a:p>
            <a:pPr marL="0" indent="0" algn="ctr">
              <a:buNone/>
            </a:pP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that that could be addressed through modifications </a:t>
            </a:r>
          </a:p>
          <a:p>
            <a:pPr marL="0" indent="0" algn="ctr">
              <a:buNone/>
            </a:pPr>
            <a:r>
              <a:rPr lang="en-US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to the ERC-IAB Model?</a:t>
            </a:r>
            <a:endParaRPr lang="en-US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763" y="5858452"/>
            <a:ext cx="10112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62600" y="6488668"/>
            <a:ext cx="2672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2012 ERC Annual Meeting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18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ERC-IAB Opportunities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Technology Road Mapping </a:t>
            </a:r>
          </a:p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Center Sustainability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763" y="5858452"/>
            <a:ext cx="10112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562600" y="6488668"/>
            <a:ext cx="2672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2012 ERC Annual Meeting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460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peter\AppData\Local\Temp\ChartExport-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8458200" cy="528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Three Areas in Which the IAB Has Added the Most Value to My Center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763" y="5858452"/>
            <a:ext cx="10112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62600" y="6488668"/>
            <a:ext cx="2672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2012 ERC Annual Meeting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0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:\Users\peter\AppData\Local\Temp\ChartExport-8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1219200"/>
            <a:ext cx="840908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Single Area in Which IAB has Added the Most Value to My Center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62800" y="541020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 = 13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763" y="5858452"/>
            <a:ext cx="10112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562600" y="6488668"/>
            <a:ext cx="2672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2012 ERC Annual Meeting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168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Survey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Surveymonkey</a:t>
            </a:r>
            <a:r>
              <a:rPr lang="en-US" dirty="0" smtClean="0"/>
              <a:t> used to collect and analyze data.</a:t>
            </a:r>
          </a:p>
          <a:p>
            <a:r>
              <a:rPr lang="en-US" dirty="0" smtClean="0"/>
              <a:t>Separate surveys for IAB members and Center Directors.</a:t>
            </a:r>
          </a:p>
          <a:p>
            <a:r>
              <a:rPr lang="en-US" dirty="0" smtClean="0"/>
              <a:t>Surveys distributed thorough center ILO’s</a:t>
            </a:r>
          </a:p>
          <a:p>
            <a:r>
              <a:rPr lang="en-US" dirty="0" smtClean="0"/>
              <a:t>Responses associated with ERC Technology clusters (sub-analysis underway)</a:t>
            </a:r>
          </a:p>
          <a:p>
            <a:r>
              <a:rPr lang="en-US" dirty="0" smtClean="0"/>
              <a:t>Names of respondents were not captured</a:t>
            </a:r>
          </a:p>
          <a:p>
            <a:r>
              <a:rPr lang="en-US" dirty="0" smtClean="0"/>
              <a:t>Data analysis is descriptive</a:t>
            </a:r>
          </a:p>
          <a:p>
            <a:r>
              <a:rPr lang="en-US" dirty="0" smtClean="0"/>
              <a:t>All data collected, along with results of today’s discussions, will be complied in a report to NSF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763" y="5851525"/>
            <a:ext cx="10112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62600" y="6488668"/>
            <a:ext cx="2672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2012 ERC Annual Meeting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1949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peter\AppData\Local\Temp\ChartExport-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1110671"/>
            <a:ext cx="8534400" cy="5472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Three Most Important Areas Where Additional Guidance Would Aid ERC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934200" y="5269468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 = 13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763" y="5858452"/>
            <a:ext cx="10112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4816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934200" y="571500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 = 13</a:t>
            </a:r>
            <a:endParaRPr lang="en-US" dirty="0"/>
          </a:p>
        </p:txBody>
      </p:sp>
      <p:pic>
        <p:nvPicPr>
          <p:cNvPr id="8194" name="Picture 2" descr="C:\Users\peter\AppData\Local\Temp\ChartExport-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1228251"/>
            <a:ext cx="8516581" cy="5031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Single Most Important Area Where Additional Guidance from IAB is Needed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934199" y="502920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 = 13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763" y="5858452"/>
            <a:ext cx="10112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652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IAB and Center Sustainability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290" name="Picture 2" descr="C:\Users\peter\AppData\Local\Temp\ChartExport-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452" y="1143000"/>
            <a:ext cx="8991851" cy="4992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239000" y="4800600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 = 50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763" y="5858452"/>
            <a:ext cx="10112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96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Opportunities for Additional Guidance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781" y="134403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Technology Road Mapping and Sustainability Planning:</a:t>
            </a:r>
          </a:p>
          <a:p>
            <a:pPr lvl="1"/>
            <a:r>
              <a:rPr lang="en-US" dirty="0" smtClean="0"/>
              <a:t>Timing in the life of an ERC? </a:t>
            </a:r>
          </a:p>
          <a:p>
            <a:pPr lvl="1"/>
            <a:r>
              <a:rPr lang="en-US" dirty="0" smtClean="0"/>
              <a:t>Overlap?</a:t>
            </a:r>
          </a:p>
          <a:p>
            <a:pPr lvl="1"/>
            <a:r>
              <a:rPr lang="en-US" dirty="0" smtClean="0"/>
              <a:t>Graduated Centers:  Best Practices </a:t>
            </a:r>
            <a:r>
              <a:rPr lang="en-US" smtClean="0"/>
              <a:t>for Sustainability?</a:t>
            </a:r>
            <a:endParaRPr lang="en-US" dirty="0"/>
          </a:p>
          <a:p>
            <a:pPr lvl="1"/>
            <a:endParaRPr lang="en-US" dirty="0" smtClean="0"/>
          </a:p>
          <a:p>
            <a:pPr marL="457200" lvl="1" indent="0"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What avenues would best provide the guidance </a:t>
            </a:r>
          </a:p>
          <a:p>
            <a:pPr marL="457200" lvl="1" indent="0" algn="ctr">
              <a:buNone/>
            </a:pPr>
            <a:r>
              <a:rPr lang="en-US" dirty="0" smtClean="0">
                <a:solidFill>
                  <a:srgbClr val="0070C0"/>
                </a:solidFill>
              </a:rPr>
              <a:t>that ERC Center Directors seek?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763" y="5858452"/>
            <a:ext cx="10112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62600" y="6488668"/>
            <a:ext cx="2672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2012 ERC Annual Meeting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2535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ERC-IAB Opportunities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IAB SWOT Analysis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562600" y="6488668"/>
            <a:ext cx="2672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2012 ERC Annual Meeting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3232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SWOT:  IAB Responses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516146"/>
              </p:ext>
            </p:extLst>
          </p:nvPr>
        </p:nvGraphicFramePr>
        <p:xfrm>
          <a:off x="533400" y="1447800"/>
          <a:ext cx="7848601" cy="4343402"/>
        </p:xfrm>
        <a:graphic>
          <a:graphicData uri="http://schemas.openxmlformats.org/drawingml/2006/table">
            <a:tbl>
              <a:tblPr/>
              <a:tblGrid>
                <a:gridCol w="3662007"/>
                <a:gridCol w="837318"/>
                <a:gridCol w="847407"/>
                <a:gridCol w="780153"/>
                <a:gridCol w="874309"/>
                <a:gridCol w="847407"/>
              </a:tblGrid>
              <a:tr h="64346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C5A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Strongly Agree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C5A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Agree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C5A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Neutral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C5A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Disagree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C5A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Strongly Disagree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C5A6A"/>
                    </a:solidFill>
                  </a:tcPr>
                </a:tc>
              </a:tr>
              <a:tr h="277861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29293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29293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29293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29293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29293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29293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</a:tr>
              <a:tr h="5703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292934"/>
                          </a:solidFill>
                          <a:effectLst/>
                          <a:latin typeface="Arial"/>
                        </a:rPr>
                        <a:t>My contributions are valued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/>
                        </a:rPr>
                        <a:t>38.2% (21)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/>
                        </a:rPr>
                        <a:t>52.7% (29)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9.1% (5)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0.0% (0)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0.0% (0)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</a:tr>
              <a:tr h="55572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292934"/>
                          </a:solidFill>
                          <a:effectLst/>
                          <a:latin typeface="Arial"/>
                        </a:rPr>
                        <a:t>The ERC is responsive to suggestions made in the SWOT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/>
                        </a:rPr>
                        <a:t>39.6% (21)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/>
                        </a:rPr>
                        <a:t>49.1% (26)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11.3% (6)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0.0% (0)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0.0% (0)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</a:tr>
              <a:tr h="5703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292934"/>
                          </a:solidFill>
                          <a:effectLst/>
                          <a:latin typeface="Arial"/>
                        </a:rPr>
                        <a:t>The SWOT enhances the value of the ERC to member companies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/>
                        </a:rPr>
                        <a:t>30.9% (17)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/>
                        </a:rPr>
                        <a:t>50.9% (28)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16.4% (9)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1.8% (1)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0.0% (0)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</a:tr>
              <a:tr h="5703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292934"/>
                          </a:solidFill>
                          <a:effectLst/>
                          <a:latin typeface="Arial"/>
                        </a:rPr>
                        <a:t>The SWOT results in increased focus for the ERC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/>
                        </a:rPr>
                        <a:t>29.1% (16)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/>
                        </a:rPr>
                        <a:t>50.9% (28)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18.2% (10)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1.8% (1)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0.0% (0)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</a:tr>
              <a:tr h="5703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292934"/>
                          </a:solidFill>
                          <a:effectLst/>
                          <a:latin typeface="Arial"/>
                        </a:rPr>
                        <a:t>The SWOT is important in defining a path to Center sustainability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/>
                        </a:rPr>
                        <a:t>30.9% (17)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/>
                        </a:rPr>
                        <a:t>50.9% (28)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16.4% (9)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1.8% (1)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0.0% (0)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</a:tr>
              <a:tr h="5849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292934"/>
                          </a:solidFill>
                          <a:effectLst/>
                          <a:latin typeface="Arial"/>
                        </a:rPr>
                        <a:t>Direct interaction with the site visit team is critical to the success of the SWOT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/>
                        </a:rPr>
                        <a:t>34.5% (19)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Arial"/>
                        </a:rPr>
                        <a:t>40.0% (22)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Arial"/>
                        </a:rPr>
                        <a:t>25.5% (14)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0.0% (0)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0.0% (0)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562600" y="6488668"/>
            <a:ext cx="2672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2012 ERC Annual Meeting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031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SWOT: Center Director Responses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229098"/>
              </p:ext>
            </p:extLst>
          </p:nvPr>
        </p:nvGraphicFramePr>
        <p:xfrm>
          <a:off x="533400" y="1524000"/>
          <a:ext cx="8229600" cy="4114800"/>
        </p:xfrm>
        <a:graphic>
          <a:graphicData uri="http://schemas.openxmlformats.org/drawingml/2006/table">
            <a:tbl>
              <a:tblPr/>
              <a:tblGrid>
                <a:gridCol w="3695684"/>
                <a:gridCol w="876316"/>
                <a:gridCol w="956255"/>
                <a:gridCol w="787326"/>
                <a:gridCol w="800901"/>
                <a:gridCol w="1113118"/>
              </a:tblGrid>
              <a:tr h="46519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C5A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Strongly agree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C5A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Agree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C5A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Neutral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C5A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Disagree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C5A6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Strongly Disagree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C5A6A"/>
                    </a:solidFill>
                  </a:tcPr>
                </a:tc>
              </a:tr>
              <a:tr h="244164"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29293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29293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29293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29293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29293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1100" b="0" i="0" u="none" strike="noStrike">
                        <a:solidFill>
                          <a:srgbClr val="292934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</a:tr>
              <a:tr h="4883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292934"/>
                          </a:solidFill>
                          <a:effectLst/>
                          <a:latin typeface="Arial"/>
                        </a:rPr>
                        <a:t>Assessing the commercial / market value of ERC technology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15.4% (2)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53.8% (7)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30.8% (4)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0.0% (0)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0.0% (0)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</a:tr>
              <a:tr h="4883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292934"/>
                          </a:solidFill>
                          <a:effectLst/>
                          <a:latin typeface="Arial"/>
                        </a:rPr>
                        <a:t>Identifying potential commercial applications of ERC technology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23.1% (3)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38.5% (5)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30.8% (4)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7.7% (1)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0.0% (0)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</a:tr>
              <a:tr h="4883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292934"/>
                          </a:solidFill>
                          <a:effectLst/>
                          <a:latin typeface="Arial"/>
                        </a:rPr>
                        <a:t>Determining the global competitiveness of ERC technology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23.1% (3)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46.2% (6)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23.1% (3)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7.7% (1)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0.0% (0)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</a:tr>
              <a:tr h="4626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292934"/>
                          </a:solidFill>
                          <a:effectLst/>
                          <a:latin typeface="Arial"/>
                        </a:rPr>
                        <a:t>Establishing partnering strategies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15.4% (2)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53.8% (7)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30.8% (4)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0.0% (0)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0.0% (0)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</a:tr>
              <a:tr h="4883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292934"/>
                          </a:solidFill>
                          <a:effectLst/>
                          <a:latin typeface="Arial"/>
                        </a:rPr>
                        <a:t>Establishing / refining research direction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46.2% (6)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30.8% (4)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23.1% (3)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0.0% (0)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0.0% (0)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</a:tr>
              <a:tr h="2441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292934"/>
                          </a:solidFill>
                          <a:effectLst/>
                          <a:latin typeface="Arial"/>
                        </a:rPr>
                        <a:t>Establishing Center messaging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23.1% (3)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23.1% (3)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30.8% (4)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15.4% (2)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7.7% (1)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9BEB8"/>
                    </a:solidFill>
                  </a:tcPr>
                </a:tc>
              </a:tr>
              <a:tr h="7453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292934"/>
                          </a:solidFill>
                          <a:effectLst/>
                          <a:latin typeface="Arial"/>
                        </a:rPr>
                        <a:t>Preparing students for jobs in industry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7.7% (1)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/>
                        </a:rPr>
                        <a:t>61.5% (8)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Arial"/>
                        </a:rPr>
                        <a:t>23.1% (3)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7.7% (1)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/>
                        </a:rPr>
                        <a:t>0.0% (0)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3DEDB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562600" y="6488668"/>
            <a:ext cx="2672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2012 ERC Annual Meeting 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763" y="5858452"/>
            <a:ext cx="10112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292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peter\AppData\Local\Temp\ChartExport-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9" y="1519443"/>
            <a:ext cx="8110153" cy="4979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Most Useful Guidance From My IAB Members is Provided: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590800" y="1334777"/>
            <a:ext cx="4142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Ranking: 1 to 6, with 1 being most useful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763" y="5858452"/>
            <a:ext cx="10112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562600" y="6488668"/>
            <a:ext cx="2672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2012 ERC Annual Meeting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87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IAB Member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Typically during discussions related to SWOT analyses, a group of consensus' are reached on disparate topics. Sometimes there may be two or more  different views expressed on a single topic, with the group dividing into "camps". I think it is important in such cases for the SWOT analysis to make sure the ERC gets the full range of views expressed on that specific issue. </a:t>
            </a:r>
          </a:p>
          <a:p>
            <a:endParaRPr lang="en-US" sz="2800" dirty="0" smtClean="0"/>
          </a:p>
          <a:p>
            <a:r>
              <a:rPr lang="en-US" sz="2800" dirty="0" smtClean="0"/>
              <a:t>Increase site visit period to 18-24 months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763" y="5858452"/>
            <a:ext cx="10112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62600" y="6488668"/>
            <a:ext cx="2672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2012 ERC Annual Meeting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06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Center Director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781" y="1524000"/>
            <a:ext cx="8229600" cy="4525963"/>
          </a:xfrm>
        </p:spPr>
        <p:txBody>
          <a:bodyPr>
            <a:noAutofit/>
          </a:bodyPr>
          <a:lstStyle/>
          <a:p>
            <a:r>
              <a:rPr lang="en-US" sz="2800" dirty="0" smtClean="0"/>
              <a:t>SWOT too generic, would benefit from focusing on potential commercial applications of specific ERC technologies</a:t>
            </a:r>
          </a:p>
          <a:p>
            <a:endParaRPr lang="en-US" sz="2800" dirty="0" smtClean="0"/>
          </a:p>
          <a:p>
            <a:r>
              <a:rPr lang="en-US" sz="2800" dirty="0" smtClean="0"/>
              <a:t>Drop the SWOT analysis exercise</a:t>
            </a:r>
          </a:p>
          <a:p>
            <a:endParaRPr lang="en-US" sz="2800" dirty="0"/>
          </a:p>
          <a:p>
            <a:pPr marL="0" indent="0" algn="ctr">
              <a:buNone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What opportunities exist to improve the 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value of the IAB SWOT </a:t>
            </a:r>
            <a:r>
              <a:rPr lang="en-US" sz="2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?  What metrics should be applied in evaluating the ERC-IAB interaction?</a:t>
            </a:r>
            <a:endParaRPr lang="en-US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763" y="5858452"/>
            <a:ext cx="10112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62600" y="6488668"/>
            <a:ext cx="2672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2012 ERC Annual Meeting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11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Demographics</a:t>
            </a:r>
            <a:endParaRPr lang="en-US" dirty="0"/>
          </a:p>
        </p:txBody>
      </p:sp>
      <p:pic>
        <p:nvPicPr>
          <p:cNvPr id="15364" name="Picture 4" descr="C:\Users\peter\AppData\Local\Temp\ChartExport-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091" y="1398155"/>
            <a:ext cx="48768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5" name="Picture 5" descr="C:\Users\peter\AppData\Local\Temp\ChartExport-4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447800"/>
            <a:ext cx="48768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815109" y="5410200"/>
            <a:ext cx="2407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IAB Member Responses</a:t>
            </a:r>
          </a:p>
          <a:p>
            <a:pPr algn="ctr"/>
            <a:r>
              <a:rPr lang="en-US" dirty="0" smtClean="0"/>
              <a:t>n = 57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631873" y="5410231"/>
            <a:ext cx="26682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Center Director Responses</a:t>
            </a:r>
          </a:p>
          <a:p>
            <a:pPr algn="ctr"/>
            <a:r>
              <a:rPr lang="en-US" dirty="0" smtClean="0"/>
              <a:t>n = 13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686800" y="2673350"/>
            <a:ext cx="1295400" cy="1295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:\Users\peter\AppData\Local\Temp\ChartExport.png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327" t="32500" r="2597" b="32737"/>
          <a:stretch/>
        </p:blipFill>
        <p:spPr bwMode="auto">
          <a:xfrm>
            <a:off x="3493655" y="1752600"/>
            <a:ext cx="1840345" cy="31369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2" descr="http://www.cmu.edu/qolt/images/nsf_logo_color_transparent.g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4350" y="5874616"/>
            <a:ext cx="100965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562600" y="6488668"/>
            <a:ext cx="2672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2012 ERC Annual Meeting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83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Equal Split Between Large and Small Business Respondents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peter\AppData\Local\Temp\ChartExpor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71600"/>
            <a:ext cx="6707140" cy="5030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peter\AppData\Local\Temp\ChartExport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039" t="34438" r="2763" b="36648"/>
          <a:stretch/>
        </p:blipFill>
        <p:spPr bwMode="auto">
          <a:xfrm>
            <a:off x="5715000" y="2209800"/>
            <a:ext cx="2667000" cy="346652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2" descr="http://www.cmu.edu/qolt/images/nsf_logo_color_transparent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1175" y="5897130"/>
            <a:ext cx="100965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458712" y="6488668"/>
            <a:ext cx="2672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2012 ERC Annual Meeting 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654000" y="5306991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 = 57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654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ERC – IAB Model Successes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763" y="5858452"/>
            <a:ext cx="10112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562600" y="6488668"/>
            <a:ext cx="2672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2012 ERC Annual Meeting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194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IAB Member Expectations</a:t>
            </a:r>
            <a:endParaRPr lang="en-US" dirty="0"/>
          </a:p>
        </p:txBody>
      </p:sp>
      <p:pic>
        <p:nvPicPr>
          <p:cNvPr id="2051" name="Picture 3" descr="C:\Users\peter\AppData\Local\Temp\ChartExport-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07847"/>
            <a:ext cx="6934200" cy="520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peter\AppData\Local\Temp\ChartExport-1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01" t="37393" r="1442" b="38888"/>
          <a:stretch/>
        </p:blipFill>
        <p:spPr bwMode="auto">
          <a:xfrm>
            <a:off x="5562600" y="2155572"/>
            <a:ext cx="3200400" cy="3505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629400" y="4800600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 = 56</a:t>
            </a:r>
            <a:endParaRPr lang="en-US" dirty="0"/>
          </a:p>
        </p:txBody>
      </p:sp>
      <p:pic>
        <p:nvPicPr>
          <p:cNvPr id="6" name="Picture 2" descr="http://www.cmu.edu/qolt/images/nsf_logo_color_transparent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4350" y="5848350"/>
            <a:ext cx="100965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529917" y="6488668"/>
            <a:ext cx="2672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2012 ERC Annual Meeting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493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IAB Model Strengths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IAB keeps the focus on research that addresses important problems in industry. It gives </a:t>
            </a:r>
            <a:r>
              <a:rPr lang="en-US" dirty="0" smtClean="0"/>
              <a:t>industry </a:t>
            </a:r>
            <a:r>
              <a:rPr lang="en-US" dirty="0"/>
              <a:t>input into how best to direct the NSF funding. I wish the NIH had similar programs. </a:t>
            </a:r>
            <a:endParaRPr lang="en-US" dirty="0" smtClean="0"/>
          </a:p>
          <a:p>
            <a:r>
              <a:rPr lang="en-US" dirty="0" smtClean="0"/>
              <a:t>IAB </a:t>
            </a:r>
            <a:r>
              <a:rPr lang="en-US" dirty="0"/>
              <a:t>participation improves the chances that the technology will transition to industry and will be producible</a:t>
            </a:r>
          </a:p>
          <a:p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763" y="5851525"/>
            <a:ext cx="10112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62600" y="6488668"/>
            <a:ext cx="2672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2012 ERC Annual Meeting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44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IAB Model Strengths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It brings together scientists / engineers from a number of competing companies, along with the academic groups, and leverages the resources &amp; expertise of all to advance technology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Multidiscipin</a:t>
            </a:r>
            <a:r>
              <a:rPr lang="en-US" dirty="0" err="1"/>
              <a:t>a</a:t>
            </a:r>
            <a:r>
              <a:rPr lang="en-US" dirty="0" err="1" smtClean="0"/>
              <a:t>ry</a:t>
            </a:r>
            <a:r>
              <a:rPr lang="en-US" dirty="0" smtClean="0"/>
              <a:t> </a:t>
            </a:r>
            <a:r>
              <a:rPr lang="en-US" dirty="0"/>
              <a:t>research in a complex emerging field.</a:t>
            </a:r>
            <a:endParaRPr lang="en-US" dirty="0" smtClean="0"/>
          </a:p>
          <a:p>
            <a:r>
              <a:rPr lang="en-US" dirty="0"/>
              <a:t>Ability to work on </a:t>
            </a:r>
            <a:r>
              <a:rPr lang="en-US" dirty="0" smtClean="0"/>
              <a:t>pre-competitive research</a:t>
            </a:r>
          </a:p>
          <a:p>
            <a:r>
              <a:rPr lang="en-US" dirty="0" smtClean="0"/>
              <a:t>Less </a:t>
            </a:r>
            <a:r>
              <a:rPr lang="en-US" dirty="0"/>
              <a:t>reinvestment for young researchers or students to join industry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1236" y="5851525"/>
            <a:ext cx="101123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62600" y="6488668"/>
            <a:ext cx="2672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2012 ERC Annual Meeting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3440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 descr="C:\Users\peter\AppData\Local\Temp\ChartExport-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13690"/>
            <a:ext cx="8622761" cy="5317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459919" y="4876800"/>
            <a:ext cx="788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 = 54</a:t>
            </a:r>
            <a:endParaRPr lang="en-US" dirty="0"/>
          </a:p>
        </p:txBody>
      </p:sp>
      <p:pic>
        <p:nvPicPr>
          <p:cNvPr id="6" name="Picture 2" descr="http://www.cmu.edu/qolt/images/nsf_logo_color_transparent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5895" y="5879234"/>
            <a:ext cx="100965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562600" y="6488668"/>
            <a:ext cx="2672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2012 ERC Annual Meeting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Returned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72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1563</TotalTime>
  <Words>1236</Words>
  <Application>Microsoft Office PowerPoint</Application>
  <PresentationFormat>On-screen Show (4:3)</PresentationFormat>
  <Paragraphs>212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IAB Involvement in ERCs:   </vt:lpstr>
      <vt:lpstr>Survey Methodology</vt:lpstr>
      <vt:lpstr>Demographics</vt:lpstr>
      <vt:lpstr>Equal Split Between Large and Small Business Respondents</vt:lpstr>
      <vt:lpstr>ERC – IAB Model Successes</vt:lpstr>
      <vt:lpstr>IAB Member Expectations</vt:lpstr>
      <vt:lpstr>IAB Model Strengths</vt:lpstr>
      <vt:lpstr>IAB Model Strengths</vt:lpstr>
      <vt:lpstr>Value Returned</vt:lpstr>
      <vt:lpstr>Examples of Value Gained by  IAB Member Companies</vt:lpstr>
      <vt:lpstr>IAB Membership Adds Value to Centers</vt:lpstr>
      <vt:lpstr>ERC-IAB Opportunities</vt:lpstr>
      <vt:lpstr>Three Most Important Factors Influencing Decision to Join IAB</vt:lpstr>
      <vt:lpstr>Single Most Important Factor Influencing Decision to Join IAB</vt:lpstr>
      <vt:lpstr>Single Most Important Factor Influencing Decision to Join IAB</vt:lpstr>
      <vt:lpstr>Additional Opportunities for Engagement with ERC’s</vt:lpstr>
      <vt:lpstr>ERC-IAB Opportunities</vt:lpstr>
      <vt:lpstr>Three Areas in Which the IAB Has Added the Most Value to My Center</vt:lpstr>
      <vt:lpstr>Single Area in Which IAB has Added the Most Value to My Center</vt:lpstr>
      <vt:lpstr>Three Most Important Areas Where Additional Guidance Would Aid ERC</vt:lpstr>
      <vt:lpstr>Single Most Important Area Where Additional Guidance from IAB is Needed</vt:lpstr>
      <vt:lpstr>IAB and Center Sustainability</vt:lpstr>
      <vt:lpstr>Opportunities for Additional Guidance</vt:lpstr>
      <vt:lpstr>ERC-IAB Opportunities</vt:lpstr>
      <vt:lpstr>SWOT:  IAB Responses</vt:lpstr>
      <vt:lpstr>SWOT: Center Director Responses</vt:lpstr>
      <vt:lpstr>The Most Useful Guidance From My IAB Members is Provided:</vt:lpstr>
      <vt:lpstr>IAB Member Comments</vt:lpstr>
      <vt:lpstr>Center Director Comments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</dc:creator>
  <cp:lastModifiedBy>peter</cp:lastModifiedBy>
  <cp:revision>41</cp:revision>
  <cp:lastPrinted>2012-11-07T19:58:19Z</cp:lastPrinted>
  <dcterms:created xsi:type="dcterms:W3CDTF">2012-11-07T16:57:45Z</dcterms:created>
  <dcterms:modified xsi:type="dcterms:W3CDTF">2012-11-12T15:21:43Z</dcterms:modified>
</cp:coreProperties>
</file>